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A53"/>
    <a:srgbClr val="051F7C"/>
    <a:srgbClr val="022589"/>
    <a:srgbClr val="000066"/>
    <a:srgbClr val="003366"/>
    <a:srgbClr val="003399"/>
    <a:srgbClr val="80808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6" autoAdjust="0"/>
    <p:restoredTop sz="94660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87314E-8D51-48AB-8B15-C013D05B5B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79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6" y="1706"/>
            <a:chExt cx="5785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ltGray">
            <a:xfrm>
              <a:off x="-3" y="1706"/>
              <a:ext cx="5765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ltGray">
            <a:xfrm>
              <a:off x="-6" y="1731"/>
              <a:ext cx="5785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876800"/>
            <a:ext cx="81534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04800" y="304800"/>
            <a:ext cx="1079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3399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755650" y="1700213"/>
            <a:ext cx="7777163" cy="792162"/>
          </a:xfrm>
          <a:effectLst>
            <a:outerShdw dist="53882" dir="2700000" algn="ctr" rotWithShape="0">
              <a:srgbClr val="000066">
                <a:alpha val="50000"/>
              </a:srgbClr>
            </a:outerShdw>
          </a:effectLst>
        </p:spPr>
        <p:txBody>
          <a:bodyPr/>
          <a:lstStyle>
            <a:lvl1pPr>
              <a:defRPr sz="4000" b="1">
                <a:latin typeface="Verdana" pitchFamily="34" charset="0"/>
              </a:defRPr>
            </a:lvl1pPr>
          </a:lstStyle>
          <a:p>
            <a:pPr lvl="0"/>
            <a:r>
              <a:rPr lang="en-US" altLang="ko-KR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10717-C11C-41E0-A198-A41DF52779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13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533400"/>
            <a:ext cx="2057400" cy="608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6019800" cy="608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4EFD4-6D05-496C-A2D9-7979DA09D8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71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3914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3400" y="1371600"/>
            <a:ext cx="8229600" cy="524827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8D44DB57-8D9C-432A-BD7C-BBC52ADF4D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8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3914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371600"/>
            <a:ext cx="8229600" cy="52482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D75F244F-AEDA-4B38-AFCB-6B49C73F00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86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A1EDA-BEAB-48FB-82CB-F3F23F554C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0B77F-8EDD-48DF-8501-A15553D2F6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7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76EF7-81E8-4BA1-A14B-A9A8C0A680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4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DA67F-FF7F-482C-8C8B-92083DC03F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6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6FF6B9-E5A5-40C5-A9D0-5B12207841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5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37D2A-771A-4303-B509-66F59B2481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7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1805C-DE27-46D1-9539-3BA2086E9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3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37F71-574F-4634-883C-B58F44B28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5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Freeform 16"/>
          <p:cNvSpPr>
            <a:spLocks/>
          </p:cNvSpPr>
          <p:nvPr/>
        </p:nvSpPr>
        <p:spPr bwMode="gray">
          <a:xfrm>
            <a:off x="-15875" y="288925"/>
            <a:ext cx="9159875" cy="917575"/>
          </a:xfrm>
          <a:custGeom>
            <a:avLst/>
            <a:gdLst>
              <a:gd name="T0" fmla="*/ 434 w 5770"/>
              <a:gd name="T1" fmla="*/ 356 h 578"/>
              <a:gd name="T2" fmla="*/ 751 w 5770"/>
              <a:gd name="T3" fmla="*/ 2 h 578"/>
              <a:gd name="T4" fmla="*/ 2158 w 5770"/>
              <a:gd name="T5" fmla="*/ 0 h 578"/>
              <a:gd name="T6" fmla="*/ 2244 w 5770"/>
              <a:gd name="T7" fmla="*/ 115 h 578"/>
              <a:gd name="T8" fmla="*/ 5770 w 5770"/>
              <a:gd name="T9" fmla="*/ 115 h 578"/>
              <a:gd name="T10" fmla="*/ 5764 w 5770"/>
              <a:gd name="T11" fmla="*/ 489 h 578"/>
              <a:gd name="T12" fmla="*/ 4998 w 5770"/>
              <a:gd name="T13" fmla="*/ 495 h 578"/>
              <a:gd name="T14" fmla="*/ 4897 w 5770"/>
              <a:gd name="T15" fmla="*/ 576 h 578"/>
              <a:gd name="T16" fmla="*/ 0 w 5770"/>
              <a:gd name="T17" fmla="*/ 578 h 578"/>
              <a:gd name="T18" fmla="*/ 16 w 5770"/>
              <a:gd name="T19" fmla="*/ 369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70" h="578">
                <a:moveTo>
                  <a:pt x="434" y="356"/>
                </a:moveTo>
                <a:lnTo>
                  <a:pt x="751" y="2"/>
                </a:lnTo>
                <a:lnTo>
                  <a:pt x="2158" y="0"/>
                </a:lnTo>
                <a:lnTo>
                  <a:pt x="2244" y="115"/>
                </a:lnTo>
                <a:lnTo>
                  <a:pt x="5770" y="115"/>
                </a:lnTo>
                <a:lnTo>
                  <a:pt x="5764" y="489"/>
                </a:lnTo>
                <a:lnTo>
                  <a:pt x="4998" y="495"/>
                </a:lnTo>
                <a:lnTo>
                  <a:pt x="4897" y="576"/>
                </a:lnTo>
                <a:lnTo>
                  <a:pt x="0" y="578"/>
                </a:lnTo>
                <a:lnTo>
                  <a:pt x="16" y="369"/>
                </a:lnTo>
              </a:path>
            </a:pathLst>
          </a:custGeom>
          <a:solidFill>
            <a:schemeClr val="tx2"/>
          </a:solidFill>
          <a:ln>
            <a:noFill/>
          </a:ln>
          <a:effectLst>
            <a:outerShdw dist="77251" dir="4832261" algn="ctr" rotWithShape="0">
              <a:srgbClr val="000066">
                <a:alpha val="3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39" name="Freeform 15" descr="01c_img(Global Digtal Desigm(imageState)"/>
          <p:cNvSpPr>
            <a:spLocks/>
          </p:cNvSpPr>
          <p:nvPr/>
        </p:nvSpPr>
        <p:spPr bwMode="ltGray">
          <a:xfrm>
            <a:off x="-9525" y="322263"/>
            <a:ext cx="9153525" cy="854075"/>
          </a:xfrm>
          <a:custGeom>
            <a:avLst/>
            <a:gdLst>
              <a:gd name="T0" fmla="*/ 433 w 5766"/>
              <a:gd name="T1" fmla="*/ 360 h 531"/>
              <a:gd name="T2" fmla="*/ 767 w 5766"/>
              <a:gd name="T3" fmla="*/ 3 h 531"/>
              <a:gd name="T4" fmla="*/ 2152 w 5766"/>
              <a:gd name="T5" fmla="*/ 0 h 531"/>
              <a:gd name="T6" fmla="*/ 2228 w 5766"/>
              <a:gd name="T7" fmla="*/ 113 h 531"/>
              <a:gd name="T8" fmla="*/ 5766 w 5766"/>
              <a:gd name="T9" fmla="*/ 113 h 531"/>
              <a:gd name="T10" fmla="*/ 5766 w 5766"/>
              <a:gd name="T11" fmla="*/ 442 h 531"/>
              <a:gd name="T12" fmla="*/ 4968 w 5766"/>
              <a:gd name="T13" fmla="*/ 442 h 531"/>
              <a:gd name="T14" fmla="*/ 4880 w 5766"/>
              <a:gd name="T15" fmla="*/ 531 h 531"/>
              <a:gd name="T16" fmla="*/ 0 w 5766"/>
              <a:gd name="T17" fmla="*/ 521 h 531"/>
              <a:gd name="T18" fmla="*/ 0 w 5766"/>
              <a:gd name="T19" fmla="*/ 373 h 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66" h="531">
                <a:moveTo>
                  <a:pt x="433" y="360"/>
                </a:moveTo>
                <a:lnTo>
                  <a:pt x="767" y="3"/>
                </a:lnTo>
                <a:lnTo>
                  <a:pt x="2152" y="0"/>
                </a:lnTo>
                <a:lnTo>
                  <a:pt x="2228" y="113"/>
                </a:lnTo>
                <a:lnTo>
                  <a:pt x="5766" y="113"/>
                </a:lnTo>
                <a:lnTo>
                  <a:pt x="5766" y="442"/>
                </a:lnTo>
                <a:lnTo>
                  <a:pt x="4968" y="442"/>
                </a:lnTo>
                <a:lnTo>
                  <a:pt x="4880" y="531"/>
                </a:lnTo>
                <a:lnTo>
                  <a:pt x="0" y="521"/>
                </a:lnTo>
                <a:lnTo>
                  <a:pt x="0" y="373"/>
                </a:lnTo>
              </a:path>
            </a:pathLst>
          </a:custGeom>
          <a:blipFill dpi="0" rotWithShape="1">
            <a:blip r:embed="rId16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7251" dir="16767739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71600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92AA84-3B75-44DC-AB22-5D2782345B6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533400"/>
            <a:ext cx="73914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ar-circuit.com/article/main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-circuit.com/article/mai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r-circuit.com/article/main.html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340768"/>
            <a:ext cx="7239000" cy="1272257"/>
          </a:xfrm>
        </p:spPr>
        <p:txBody>
          <a:bodyPr/>
          <a:lstStyle/>
          <a:p>
            <a:r>
              <a:rPr lang="th-TH" dirty="0" smtClean="0"/>
              <a:t>บทที่ 3</a:t>
            </a:r>
            <a:br>
              <a:rPr lang="th-TH" dirty="0" smtClean="0"/>
            </a:br>
            <a:r>
              <a:rPr lang="th-TH" dirty="0" smtClean="0"/>
              <a:t>คุณลักษณะของไดโอด</a:t>
            </a:r>
            <a:endParaRPr lang="th-TH" dirty="0"/>
          </a:p>
        </p:txBody>
      </p:sp>
      <p:sp>
        <p:nvSpPr>
          <p:cNvPr id="2" name="ชื่อเรื่องรอง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8077200" cy="563563"/>
          </a:xfrm>
        </p:spPr>
        <p:txBody>
          <a:bodyPr/>
          <a:lstStyle/>
          <a:p>
            <a:r>
              <a:rPr lang="th-TH" dirty="0" smtClean="0"/>
              <a:t>เปรียบเทียบลักษณะสมบัติของซิลิกอนและเยอรมันเนียมไดโอด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เนื่องจากไดโอดชนิดหัวต่อ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P-N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แบ่งเป็น 2 ชนิดคือชนิดซิลิกอนและชนิดเยอรมันเนียม ดังนั้นลักษณะสมบัติทางแรงดันและกระแสของไดโอดทั้งสองชนิด จะเห็นได้ชัดดังในรูป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636912"/>
            <a:ext cx="4191140" cy="36406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54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753672" cy="563563"/>
          </a:xfrm>
        </p:spPr>
        <p:txBody>
          <a:bodyPr/>
          <a:lstStyle/>
          <a:p>
            <a:r>
              <a:rPr lang="th-TH" dirty="0" smtClean="0"/>
              <a:t>ผลกระทบของอุณหภูมิ (</a:t>
            </a:r>
            <a:r>
              <a:rPr lang="en-US" dirty="0" smtClean="0"/>
              <a:t>Temperature Effects)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พิจารณาถึงการเปลี่ยนแปลงของกระแสทางด้านไบแอสกลับเมื่ออุณหภูมิเพิ่มขึ้น กระแสอิ่มตัวในไดโอดจะเกิดการเปลี่ยนแปลง สมการของกระแสอิ่มตัว ซึ่งหาได้โดยวิธีการทางเทคโนโลยีของสารกึ่งตัวนำ ซึ่งจะได้สูตรยุ่งยากและไม่จำเป็นต้องนำมากล่าว ณ ที่นี้ อย่างไรก็ตามจากสมการของกระแสอิ่มตัวทางคณิตศาสตร์พบว่า การเปลี่ยนแปลงของกระแสอิ่มตัวจะเพิ่มขึ้นตามอุณหภูมิประมาณ 7% ทุก ๆ องศาเซนติเกรด หรือเพิ่มขึ้นเป็นสองเท่าของ ๆ เดิม ทุกๆ 10 องศาเซนติเกรด</a:t>
            </a:r>
            <a:endParaRPr lang="th-TH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4363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ความต้านทานในไดโอด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ความต้านทานในตัวไดโอดพอที่จะแบ่งออกตามชนิดของแรงดันที่ให้กับตัวไดโอด ซึ่งแยกออกเป็นความต้านทานไฟตรงหรือทางสแตติกและความต้านทานไฟสลับ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    	ความต้านทานทางไฟตรง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Static resistance) 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จากลักษณะสมบัติแรงดันและกระแสของไดโอดจะไม่เป็นลักษณะเชิงเส้น ดังนั้นความต้านทานในตัวไดโอดจึงไม่คงที่ จากกฎของโอห์มจะได้ความต้านทานทางไฟตรงที่จุดทำงานขณะไม่มีสัญญาณอื่นได้เข้ามาเป็น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433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แสดงค่าความต้านทานไดโอดทางไฟตรง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7" y="1988840"/>
            <a:ext cx="4965391" cy="4104456"/>
          </a:xfrm>
        </p:spPr>
      </p:pic>
      <p:sp>
        <p:nvSpPr>
          <p:cNvPr id="6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55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ความต้านทางไฟตรงหรือความต้านทานทางสแตติกของไดโอดตัวเดียวกันอาจไม่เท่ากันก็ได้ ถ้าจุดทำงานสำหรับไฟตรงเปลี่ยนไปอันเนื่องมากจากแรงดันไฟตรงคร่อมไดโอดเปลี่ยนแปลงหรือมีการเปลี่ยนโหลดในกรณีที่จุดทำงานเลื่อนไปทางด้านที่กระแสมากขึ้นจะทำให้ค่าความต้านทานไฟตรงลดลง เพราะที่จุด </a:t>
            </a:r>
            <a:r>
              <a:rPr lang="en-US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RDC=V/I </a:t>
            </a: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เพิ่มขึ้นกราฟจะชันกว่าเดิม คือที่จุดนี้กระแสไหลผ่านไดโอดจะมีค่ามากขึ้นกว่าเดิมมากแต่แรงดันสูงขึ้นไม่มากนักจึงทำให้ความต้านทานไฟตรงน้อยลง</a:t>
            </a:r>
            <a:endParaRPr lang="th-TH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448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จากข้อมูลที่ผู้ผลิตให้มาจะบอกค่าแรงดันไบแอสตรงสูงสุด </a:t>
            </a:r>
            <a:r>
              <a:rPr lang="en-US" dirty="0" err="1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VFmax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และกระแสไบแอสกลับสูงสุด </a:t>
            </a:r>
            <a:r>
              <a:rPr lang="en-US" dirty="0" err="1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IRmax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ไว้จะหาความต้านทานไฟตรงได้ต้องรูลักษณะสมบัติแรงดันและกระแสเพื่อจะหาค่ากระแสของไบแอสตรง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IF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ที่จุดกำหนด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VF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ได้ เมื่อทราบค่า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IF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ก็สามารถคำนวณหาค่าความต้านทานทางไฟตรงได้ และถ้าจะหาค่าความต้านทานไฟตรงทางไบแอสต้องรู้ค่าแรงดัน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VR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ณ จุดทำงาน ค่ากระแส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IR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ซึ่งกำหนดไว้โดยดูดจากกราฟลักษณะสมบัติ ตัวอย่างเช่น ซิลิกอนไดโอดมี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VF=0.8 V2 IR=0.1 </a:t>
            </a:r>
            <a:r>
              <a:rPr lang="en-US" dirty="0" err="1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uA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สมมุติว่าดูจากลักษณะสมบัติได้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IF= .10 mA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VR = 50 V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คำนวณค่าความต้านทานไฟตรงจากสูตร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RDC = V/I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ขณะไบแอสตรง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RDC = 0.8/10*10-3=80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ขณะไบแอสตรง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RDC = 50/0.1*10-6=500 M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92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</a:t>
            </a: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ความต้านทานทางไฟสลับ (</a:t>
            </a:r>
            <a:r>
              <a:rPr lang="en-US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dynamic resistance) </a:t>
            </a: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เมื่อไดโอดทำงานในขณะที่มีค่าสัญญาณแรงดันไฟสลับขนาดเล็กๆ ป้อนเข้ามาค่าความต้านทานที่เกิดขึ้นที่ไดโอดจะเกิดการเปลี่ยนแหลงตลอดเวลาค่าความต้านทานนี้จะแตกต่างจากความต้านทานทางไฟตรงเราเรียกคาความต้านทานนี้ว่า ความต้านทานทางไฟสลับการหาความต้านทานทางไฟสลับหาค่าได้จากค่าอัตราส่วนการเปลี่ยนแปลงของแรงดันคร่อมตัวไดโอดที่เปลี่ยนไปกับค่าการเปลี่ยนแปลงของกระแสที่ไหลในตัวไดโอด เนื่องจากการทำงานของไดโอดเมื่อมีสัญญาณเข้ามา ณ จุดที่ไดโอดทำงานก็จะมีค่าไม่คงที่ไม่แน่นอนเกิดการเปลี่ยนแปลงตามลักษณะสมบัติ แต่เมื่อคิดการเปลี่ยนแปลงกระแสไบแอสตรงค่าเล็ก ๆ ของกระแสและแรงดันแล้วจะสามารถหาค่าความต้านทานทางไดนามิคหรือความต้านทานทางไดนามิคหรือต้านทานต่อไฟสลับได้</a:t>
            </a:r>
            <a:endParaRPr lang="th-TH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9126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การพังในตัวไดโอด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คงยังจำได้ว่าเมื่อทำการไบแอสตัวไดโอดแบบไบแอสกลับ ไดโอดจะมีคุณสมบัติเหมือนกับตัวต้านทานที่มีค่าสูงมาก จึงมีกระแสจากพาหะส่วนน้อยไหลผ่านตัวไดโอดที่เรียกว่า กระแสอิ่มตัวกลับ ได้น้อย แต่เมื่อเพิ่มแรงดันไบแอสกลับให้กับไดโอดจนถึงค่าหนึ่งที่เรียกว่า แรงดันพังทลาย (</a:t>
            </a:r>
            <a:r>
              <a:rPr lang="en-US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breakdown voltage) </a:t>
            </a:r>
            <a:r>
              <a:rPr lang="th-TH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หรือ แรงดันซีเนอร์ (</a:t>
            </a:r>
            <a:r>
              <a:rPr lang="en-US" sz="2400" b="0" dirty="0" err="1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zener</a:t>
            </a:r>
            <a:r>
              <a:rPr lang="en-US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400" b="0" dirty="0" err="1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vollage</a:t>
            </a:r>
            <a:r>
              <a:rPr lang="en-US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) </a:t>
            </a:r>
            <a:r>
              <a:rPr lang="th-TH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อิเลคตรอนในไดโอจะได้รับพลังงานจากสนามไฟฟ้าที่เกิดจากแรงดันนี้มากพอที่จะหลุดจากอะตอมแล้ววิ่งไปชนอิเลคตรอนตัวอื่น ให้หลุดจากอะตอมด้วย อิเลคตรอนที่หลุดออกมากก็รับพลังงานจากแรงดัน ไบแอสกลับ แล้ววิ่งไปชนอิเลคตรอนตัวอื่นต่อไป ให้หลุดออกมาอีก เป็นเช่นนี้เรื่อยไป ดังนั้นจึงมีอิเลคตรอนอิสระหลุดออกจากอะตอมเป็นจำนวนมาก การเคลื่อนที่ของอิเลคตรอนจำนวนมากนี้ทำให้เกิดกระแสย้อนกลับไหลผ่านไดโอดที่มีค่าเพิ่มขึ้นอย่างรวดเร็ว เหมือนกับว่าไดโอดลดค่าความต้านทาน ภายในของตัวมันเองอย่างทันทีทันใด ปรากฏการเช่นนี้เรียกว่า การพังแบบอาวาลานซ์ (</a:t>
            </a:r>
            <a:r>
              <a:rPr lang="en-US" sz="2400" b="0" dirty="0" err="1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avalance</a:t>
            </a:r>
            <a:r>
              <a:rPr lang="en-US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breakdown) </a:t>
            </a:r>
            <a:r>
              <a:rPr lang="th-TH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หรือการพังแบบซีเนอร์ (</a:t>
            </a:r>
            <a:r>
              <a:rPr lang="en-US" sz="2400" b="0" dirty="0" err="1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zener</a:t>
            </a:r>
            <a:r>
              <a:rPr lang="en-US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breakdown) </a:t>
            </a:r>
            <a:r>
              <a:rPr lang="th-TH" sz="2400" b="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กระแสย้อนกลับในขณะนี้ มักจะไหลผ่านรอยต่อของไดโอด ไม่เท่ากันทุกๆ จุด จุดใดที่กระแสไหลผ่านมากก็จะได้รับความร้อนมากจนรอยต่ออาจทะลุได้ ทำให้หมดสภาพการเป็นไดโอด</a:t>
            </a:r>
            <a:endParaRPr lang="th-TH" sz="2400" b="0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17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นอกจากนี้การพังในตัวไดโอดยังเกิดขึ้นได้อีกเมื่ออุณหภูมิของตัวไดโอดมีค่าสูงมากๆ ซึ่งเป็นผลทำให้เกิดการเพิ่มของกระแสอย่างรวดเร็ว หรากฎการณ์เช่นนี้อาจเกิดขึ้นได้เมื่อให้กระแสไบแอสตรงมีค่าสูงมาก ๆ การเพิ่มขึ้นของอุณหภูมิจะเพิ่มขึ้นอย่างรวดเร็วเพราะความร้อนที่เกิดขึ้นจะไม่สามารถระบายออกสู่สิ่งแวดล้อมให้ทันทีซึ่งเรียกว่าการเพิ่มหนีของอุณหภูมิ ตัวไดโอดจะมีอุณหภูมิสูงขึ้นเรื่อยๆ จนกระแสที่ไหลผ่านตัวมันเกินขีดจำกัดอาจทำให้ไดโอดพังเสียหายได้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5412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ซีเนอร์ไดโอด (</a:t>
            </a:r>
            <a:r>
              <a:rPr lang="en-US" dirty="0" err="1" smtClean="0"/>
              <a:t>Zener</a:t>
            </a:r>
            <a:r>
              <a:rPr lang="en-US" dirty="0" smtClean="0"/>
              <a:t> diode)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</a:t>
            </a: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ซีเนอร์ไดโอด (</a:t>
            </a:r>
            <a:r>
              <a:rPr lang="en-US" dirty="0" err="1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Zener</a:t>
            </a:r>
            <a:r>
              <a:rPr lang="en-US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diode) </a:t>
            </a: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ไดโอดธรรมดาเมื่อทำการไบแอสกลับจนถึงค่าแรงดันพังจะทำให้เกิดการเสียหายได้ ซีเนอร์ไดโอดเป็นซิลิกอน ไดโอดชนิดพิเศษที่กระแสย้อนกลับสามารถไหลเฉลี่ยทั่วพื้นที่รอยต่อของไดโอด จึงสามารถทนแระแสย้อนกลับได้สูงมาก ดังนั้นซีเนอร์ไดโอดจึงสามารถใช้ควบคุมแรงดันได้โดยใช้แรงดันที่ตกคร่อมตัวมันเองเป็นตัวควบคุมสัญลักษณ์ของตัวซีเนอร์ไดโอดเขียนได้ดังรูป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077072"/>
            <a:ext cx="4735016" cy="1365870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350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ชนิดของไดโอด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476783" y="1412776"/>
            <a:ext cx="63367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ไดโอดที่ทำจากสารกึ่งตัวนำแบ่งได้ตามชนิดของเนื้อสารที่ใช้เช่นเป็นชนิดเยอรมันเนียมหรือเป็นชิดซิลิกอน นอกจากนี้ไดโอดยังแบ่งตามลักษณะตามกรรมวิธีที่ผลิต คือ</a:t>
            </a:r>
          </a:p>
          <a:p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	1. </a:t>
            </a:r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ไดโอดชนิดจุดสัมผัส(</a:t>
            </a:r>
            <a:r>
              <a:rPr lang="en-US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point-contact diode) </a:t>
            </a:r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ไดโอดชนิดนี้เกิดจากการนำเอาสารเยอรมันเนียมชนิด </a:t>
            </a:r>
            <a:r>
              <a:rPr lang="en-US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N</a:t>
            </a:r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มาแล้วอัดสายเล็ก ๆ ซึ่งเป็นลวดพลาตินั่ม (</a:t>
            </a:r>
            <a:r>
              <a:rPr lang="en-US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platinum) </a:t>
            </a:r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เส้นหนึ่งเข้าไป (เรียกว่าหนวดแมว) จากนั้นจึงให้กระแสค่าสูงๆ ไหลผ่านรอยต่อระหว่างสายและผลึก จะทำให้เกิดสารชนิด </a:t>
            </a:r>
            <a:r>
              <a:rPr lang="en-US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P </a:t>
            </a:r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ขึ้นรอบๆ รอยสัมผัสในผลึกเยอรมันเนียมดังรูปที่ 5.1 บางทีก็เรียกไดโอดชนิดนี้ว่า ไดโอชนิดหนวดแมว ซึ่งนิยมใช้ในวงจรดีเทคเตอร์และวงจรมิกเซอร์ แต่เนื่องจากลักษณะสมบัติของแรงดันและกระแสไม่แน่นอน จึงไม่เหมาะสมสำหรับงานด้านอิเลคทรอนิกส์ทั่วไป</a:t>
            </a:r>
            <a:endParaRPr lang="th-TH" sz="2400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 ซีเนอร์ไดโอดทางอุดมคติจะควบคุมแรงดันได้ต่อเมื่อถูกไบแอสกลับกล่าวคือ จะมีกระแสไหลผ่านไดโอดได้ดีต่อเมื่อไบแอสกลับจนถึงค่าแรงดันซีเนอร์เท่านั้น สำหรับกรณีไบแอสตรงซีเนอร์ไดโอดจะทำหน้าที่เหมือนไดโอดธรรมดาคือเสมือนเป็นตัวลัดวงจร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411" y="3217168"/>
            <a:ext cx="5928680" cy="28749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88411" y="6268670"/>
            <a:ext cx="5242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solidFill>
                  <a:srgbClr val="020A53"/>
                </a:solidFill>
              </a:rPr>
              <a:t>ลักษณะสมบัติของซีเนอร์ไดโอดทางอุดมคติ ลักษณะสมบัติของซีเนอร์ไดโอดจริงๆ</a:t>
            </a:r>
          </a:p>
        </p:txBody>
      </p:sp>
    </p:spTree>
    <p:extLst>
      <p:ext uri="{BB962C8B-B14F-4D97-AF65-F5344CB8AC3E}">
        <p14:creationId xmlns:p14="http://schemas.microsoft.com/office/powerpoint/2010/main" val="267573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ลักษณะทางด้านไบแอสกลับจะปรากฏแรงดันคร่อม ซีเนอร์ไดโอดมีค่าเปลี่ยนแปลงไปจากค่าแรงดันซีเนอร์เล็กน้อย เมื่อกระแสไหลผ่านไดโอดมาก ๆ ทางด้านไบแอสตรงก็มีลักษณะสมบัติคล้ายไดโอดธรรมดาที่ถูกไบแอสตรง แม้ว่าแรงดันตกคร่อมตัวซีเนอร์ไดโอดจะไม่ถึงแรงดันซีเนอร์ก็มีกระแสจำนวนเล็กน้อยไหลผ่านได้เป็นกระแสรั่วไหลดังแสดงในรูปลักษณะสมบัติข้างต้น</a:t>
            </a:r>
          </a:p>
          <a:p>
            <a:pPr marL="0" indent="0">
              <a:buNone/>
            </a:pPr>
            <a:r>
              <a:rPr lang="th-TH" dirty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	ดังนั้นการใช้ซีเนอร์ไดโอดจำเป็นจะต้องใช้ช่วงของแรงดันซีเนอร์ให้เป็นประโยชน์ โดยให้กระแสไหลเข้าทางคาโถด ไปออกทางอาโนดเพื่อมันจะทำงานในขณะไบแอสกลับการผลิตซีเนอร์ไดโอดให้มีค่าแรงดันซีเนอร์ต่างๆ กันใช้วิธีการโด๊ปสารเจือปนให้มากน้อยต่างกัน ถ้าโด๊ปามากค่าแรงดันซีเนอร์ต่ำโด๊ปน้อยแรงดันซีเนอร์สูงโดยทั่วไปซีเนอร์ไดโอดจะมีค่าแรงดันซีเนอร์ใช้งานได้ดีในย่าน 2.4 ถึง 200 </a:t>
            </a:r>
            <a:r>
              <a:rPr lang="en-US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V </a:t>
            </a: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ความคาดเคลื่อน 5% ถึง 20% ทนกำลังไฟได้ตั้งแต่ ¼ วัตต์ ถึง 50 วัตต์</a:t>
            </a:r>
            <a:endParaRPr lang="th-TH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8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ทันเนลไดโอด (</a:t>
            </a:r>
            <a:r>
              <a:rPr lang="en-US" dirty="0" smtClean="0"/>
              <a:t>Tunnel diode)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ทันเนลไดโอด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Tunnel diode)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ค่าจากไดโอดธรรมดาตรงที่ลักษณะสมบัติแรงดันและกระแสบางช่วงเป็นแบบต้านทานลบ กล่าวคือเมื่อเพิ่มแรงดันเกิดค่าค่าหนึ่งแทนที่กระแสจะสูงขึ้นกลับลดลง ดังแสดงในรูป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996952"/>
            <a:ext cx="4550391" cy="2993678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636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เหตุที่ลักษณะสมบัติบางช่วงเป็นความต้านทานลบเพราะว่ามีการโด๊ปสารด้านใดด้านหนึ่งของหัวต่อ </a:t>
            </a:r>
            <a:r>
              <a:rPr lang="en-US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P-N </a:t>
            </a: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ให้มีสารเจือปนมากกว่าปกติถึงเป็นร้อยเท่าพันเท่า ซึ่งการโด๊ปมาก ๆ เช่นนี้ทำให้หัวต่อที่เรียกว่าดีพลีชั่นบางมากเมื่อให้ไบแอสตรงจึงทำให้พาหะสามารถวิ่งทะลุรอยต่อไปยังขั้วอีกด้านหนึ่งได้ ดังนั้นกระแสจะสูงขึ้นจนถึงค่าสูงสุด หลังจากนั้นเมื่อเพิ่มแรงดันอีกกระแสลดลง เพราะพาหะที่วิ่งทะลุรอยต่อลดน้อยลงจนถึงค่าค่าหนึ่งพอเพิ่มแรงดันสูงกว่านี้อีกจะเป็นลักษณะแบบไดโอดธรรมดา</a:t>
            </a:r>
            <a:endParaRPr lang="th-TH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725144"/>
            <a:ext cx="4152900" cy="876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95081" y="5876897"/>
            <a:ext cx="2069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solidFill>
                  <a:srgbClr val="020A53"/>
                </a:solidFill>
              </a:rPr>
              <a:t>สัญญลักษณ์ของทันเนลไดโอด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13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ไดโอดเปล่งแสง (</a:t>
            </a:r>
            <a:r>
              <a:rPr lang="en-US" dirty="0" smtClean="0"/>
              <a:t>light-emitting diode)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ไดโอดเปล่งแสง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light-emitting diode)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เรียกย่อ ๆ ว่า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LED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คือ ไดโอดซึ่งสามารถเปล่งแสงออกมาได้แสงที่เปล่งออกมาประกอบด้วยคลื่นความถี่เดียวและเฟสต่อเนื่องกัน ซึ่งต่างกับแสงธรรมดาที่ตาคนมองเห็น อันประกอบด้วยคลื่นซึ่งมีเฟสและความถี่ต่าง ๆ ดันมารวมกัน ไดโอด ซึ่งสามารถให้แสงออกมาได้ ทั้งชนิดที่เป็นสารกึ่งตัวนำของเหลวก๊าซ ในที่นี้จะกล่าวถึงชนิดที่เป็นสารกึ่งตัวนำเท่านั้น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501008"/>
            <a:ext cx="6096659" cy="23604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95936" y="6011996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solidFill>
                  <a:srgbClr val="020A53"/>
                </a:solidFill>
              </a:rPr>
              <a:t>ไดโอดเปล่งแสง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63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ไดโอดชนิดนี้เหมือนไดโอดทั่ว ๆ ไปที่ประกอบด้วยสารกึ่งตัวนำชนิด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P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N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ประกบกันมีผิวข้างหนึ่งเรียบเป็นมันคล้ายกระจก เมื่อไดโอดตกไบแอสตรงจะทำให้อิเลคตรอนที่สารกึ่งตัวนำชนิด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N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มีพลังงานสูงขึ้นจนสามารถวิ่งข้ามรอยต่อไปรวมกับโฮลใน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P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ต่อให้เกิดพลังงานในรูปของประจุโฟตอน ซึ่งจะส่งแสงออกมา การประยุกต์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LED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ไปใช้งานอย่างกว้างขวางส่วนมากใช้ในภาคแสดงผล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display unit) LED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โดยทั่วไปมี 2 ชนิดใหญ่ ๆ คือ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LED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ชนิดที่ตาคนเห็นได้กับชนิดที่ตาคนมองไม่เห็นต้องใช้ทรานซิสเตอร์มาเป็นตัวรับแสงแทนตาคน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437112"/>
            <a:ext cx="3210432" cy="16337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19872" y="6196662"/>
            <a:ext cx="1675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solidFill>
                  <a:srgbClr val="020A53"/>
                </a:solidFill>
              </a:rPr>
              <a:t>สัญญลักษณ์ของ </a:t>
            </a:r>
            <a:r>
              <a:rPr lang="en-US" dirty="0">
                <a:solidFill>
                  <a:srgbClr val="020A53"/>
                </a:solidFill>
              </a:rPr>
              <a:t>LED</a:t>
            </a:r>
            <a:endParaRPr lang="th-TH" dirty="0">
              <a:solidFill>
                <a:srgbClr val="020A53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921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การใช้งานของ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LED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ที่เห็นได้บ่อย ๆ คือ ภาคแสดงผลของเครื่องคำนวณอิเลคทรอนิคส์สมัยใหม่ที่ใช้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LED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ซึ่งมี 7 ส่วนแสดงเป็นตัวเลขดังรูป</a:t>
            </a:r>
          </a:p>
          <a:p>
            <a:pPr marL="0" indent="0">
              <a:buNone/>
            </a:pPr>
            <a:endParaRPr lang="th-TH" dirty="0" smtClean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endParaRPr lang="th-TH" dirty="0" smtClean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เมื่อนำ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LED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มาประกอบกับโฟโต้ทรานซิสเตอร์ ซึ่งเป็นตัวรับแสงจาก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LED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โฟโต้ทรานซิสเตอร์จะให้กระแสที่เปลี่ยนแปลงกับความเข้มของแสงที่มาจากไดโอดอุปกรณ์ที่รวมกันระหว่าง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LED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กับโฟโต้ทรานซิสเตอร์เรียกว่า โฟโต้ไอโซเลชั่น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photo isolation)</a:t>
            </a: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312" y="2695575"/>
            <a:ext cx="4143375" cy="1466850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761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โฟโต้ไดโอด (</a:t>
            </a:r>
            <a:r>
              <a:rPr lang="en-US" dirty="0" smtClean="0"/>
              <a:t>Photo diode)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โฟโต้ไดโอด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Photo diode)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อุปกรณ์สารกึ่งตัวนำกระแสได้ก็เนื่องจากการให้พลังงานเพื่อดึงอิเลคตรอนให้หลุดจากบอนด์ เป็นผลทำให้เกิดอิเลคตรอนอิสระและโฮล และเมื่อให้แรงดันไฟฟ้าจะเกิดสนามไฟฟ้าในแท่งสารนั้นเป็นผลทำให้ประจุอิเลคตรองและโฮล เคลื่อนที่ โฟโต้ไดโอดจึงมีหลักการทำงานโดยอาศัยแสงในการเพิ่มพลังงานให้กับอิเลคตรอนในเนื้อสารกึ่งตัวนำ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717032"/>
            <a:ext cx="6531100" cy="23604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63688" y="6196662"/>
            <a:ext cx="5402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solidFill>
                  <a:srgbClr val="020A53"/>
                </a:solidFill>
              </a:rPr>
              <a:t>แสดงวงจรโฟโต้ไดโอดและกราฟแสดงความสัมพันธ์ของกระแสกับความเข้มของแสง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0061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วงจรโฟโต้ไดโอดเบื้องต้นต่อเป็นวงจรความต้านทานโหลดและแหล่งจ่ายไฟดังรูป โดยปกติไดโอดจะถูกไบแอสตรงแต่ในขณะที่ไบแอสตรงนี้ จำนวนอิเลคตรอนและโฮลที่ในเนื้อสารมีจำนวนไม่มากนัก ดังนั้นกระแสที่ไหลในวงจรจึงเป็นส่วนน้อย ครั้นเมื่อส่วนของสารกึ่งตัวนำมีแสงส่องถูก จะทำให้เนื้อสารเกิดอิเลคตรอนอิสระและโฮลเกิดขึ้นเป็นจำนวนมาก จำนวนอิเลคตรอนอิสระที่เกิดขึ้นจะแปรตรงกับความเข้มของแสงแต่เมื่อเพิ่มความเข้มของแสงจนถึงค่าหนึ่งจะไม่มีการเพิ่มของอิเลคตรอนอิสระอีกแล้วในช่วงนี้เราจะเรียกว่า ช่วงอิ่มตัว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saturation region)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ในขณะที่ไม่มีแสงตกกระทบจำนวนกระแสที่ไหลผ่านตัวไดโอดนี้เรียกว่า กระแสมืด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dark current)</a:t>
            </a:r>
          </a:p>
          <a:p>
            <a:pPr marL="0" indent="0">
              <a:buNone/>
            </a:pPr>
            <a:r>
              <a:rPr lang="en-US" dirty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แสดงวงจรโพโต้ไดโอดและกราฟแสดงความสัมพันธ์ของกระแสกับความเข้มของแสง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    ในขณะที่ไม่มีแสงตกกระทบจำนวนกระแสที่ไหลผ่านตัวไดโอดนี้เรียกว่า  กระแสมืด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Dark current)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568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บทสรุป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ในบทนี้เราได้ทำความเข้าใจกับสิ่งประดิษฐ์สารกึ่งตัวนำชนิดหัวต่อ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P-N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หรือไดโอด ซึ่งเราได้ทราบถึงลักษณะสมบัติทางไบแอสตรงและไบแอสกลับในการไบแอสตรงเราจะต่อขั้วลบของแบตเตอรี่เข้ากับส่วนของสาร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N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ขั้วบวกต่อกับของสาร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P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ในขณะนั้นจะมีกระแสไหลผ่านไดโอดได้ลักษณะสมบัติความสัมพันธ์ของกระแสไหลผ่าน (ไหลได้จำนวนน้อยมาก)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    นอกจากนี้เราได้ทราบถึงผลของอุณหภูมิที่มีหัวต่อของไดโอด ความต้านทานของไดโอด และอัตราทนได้ของไดโอด เพื่อสามารถเลือกไดโอดใช้งานได้ถูกต้อง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    ไดโอดยังมีหลายชนิดและยังใช้งานได้หลายอย่าง เช่น ซีเนอร์ไดโอด ทันเนลไดโอด ไดโอดเปล่งแสง และโพโต้ไดโอด ซี่งก็ได้กล่าวถึงลักษณะสำคัญพอเป็นพื้นฐานความรู้ในการที่จะนำเอาไดโอดเหล่านั้นไปใช้งานได้ แต่ในรายละเอียดที่นอกเหนือจกนี้นักเรียนจะต้องศึกษาต่อไปอีก</a:t>
            </a: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543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2.ไดโอดชนิดหัวต่อ </a:t>
            </a:r>
            <a:r>
              <a:rPr lang="en-US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P-N (P-N junction diode) </a:t>
            </a:r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เป็นไดโอดที่สร้างขึ้นจากการนำเอาสารกึ่งตัวนำชนิด </a:t>
            </a:r>
            <a:r>
              <a:rPr lang="en-US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N </a:t>
            </a:r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มาแล้วแร่อนุภาคอะตอมของสารบางชนิดเข้าไปในเนื้อสารเกิดเป็นสาร </a:t>
            </a:r>
            <a:r>
              <a:rPr lang="en-US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P </a:t>
            </a:r>
            <a:r>
              <a:rPr lang="th-TH" sz="2400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ขึ้นบางส่วน แล้วจึงต่อขั้วออกใช้งาน ไดโอดชนิดนี้มีบทบาทในวงจรอิเลคทรอนิกส์และมีที่ใช้งานกันอย่างแพร่หลาย</a:t>
            </a:r>
            <a:endParaRPr lang="th-TH" sz="2400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573016"/>
            <a:ext cx="4172137" cy="19442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868849"/>
            <a:ext cx="2133600" cy="1352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75656" y="5980638"/>
            <a:ext cx="4144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solidFill>
                  <a:srgbClr val="020A53"/>
                </a:solidFill>
              </a:rPr>
              <a:t>ลักษณะโครงสร้างของไดโอดชนิดจุดสัมผัสและชนิดหัวต่อ </a:t>
            </a:r>
            <a:r>
              <a:rPr lang="en-US" dirty="0">
                <a:solidFill>
                  <a:srgbClr val="020A53"/>
                </a:solidFill>
              </a:rPr>
              <a:t>PN</a:t>
            </a:r>
            <a:endParaRPr lang="th-TH" dirty="0">
              <a:solidFill>
                <a:srgbClr val="020A53"/>
              </a:solidFill>
            </a:endParaRPr>
          </a:p>
        </p:txBody>
      </p:sp>
      <p:sp>
        <p:nvSpPr>
          <p:cNvPr id="8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4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901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ลักษณะสมบัติของไดโอด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484784"/>
            <a:ext cx="4371975" cy="942975"/>
          </a:xfrm>
        </p:spPr>
      </p:pic>
      <p:sp>
        <p:nvSpPr>
          <p:cNvPr id="5" name="Rectangle 4"/>
          <p:cNvSpPr/>
          <p:nvPr/>
        </p:nvSpPr>
        <p:spPr>
          <a:xfrm>
            <a:off x="2559269" y="2564904"/>
            <a:ext cx="4025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dirty="0"/>
              <a:t>ไดโอดที่ใช้ในวงจรมีสัญลักษณ์ เป็นรูปลูกศรมีขีดขวางไว้ดังรูป</a:t>
            </a:r>
          </a:p>
        </p:txBody>
      </p:sp>
      <p:sp>
        <p:nvSpPr>
          <p:cNvPr id="6" name="Rectangle 5"/>
          <p:cNvSpPr/>
          <p:nvPr/>
        </p:nvSpPr>
        <p:spPr>
          <a:xfrm>
            <a:off x="971600" y="2934236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ตัว</a:t>
            </a:r>
            <a:r>
              <a:rPr lang="th-TH" sz="2800" dirty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ลูกศรเป็นสัญลักษณ์แทนสารกึ่งตัวนำชนิด </a:t>
            </a:r>
            <a:r>
              <a:rPr lang="en-US" sz="2800" dirty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P </a:t>
            </a:r>
            <a:r>
              <a:rPr lang="th-TH" sz="2800" dirty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ซึ่งเป็นขั้วอาโนด (ขั้วบวก) ของไดโอด ลูกสรจะชี้ในทิศทางที่โฮลเคลื่อนที่ ส่วนขีดคั่นเป็นสารกึ่งตัวนำชนิด </a:t>
            </a:r>
            <a:r>
              <a:rPr lang="en-US" sz="2800" dirty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N</a:t>
            </a:r>
            <a:r>
              <a:rPr lang="th-TH" sz="2800" dirty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ซึ่งเป็นขั้วคาโถด (ขั่วลบ) ดังนั้นเราจะสามารถพิจารณาว่า ไดโอดถูกไบแอสตรงหรือไบแอสกลับได้ง่ายๆ  โดยพิจารณาดูว่าถ้าขั้วอาโนดมีศักดาไฟฟ้าเป็นบวกมากกว่าคาโถดแล้วไดโอดจะถูกไบแอสตรง ถ้าขั้วอาโนดมีศักดาไฟฟ้าเป็นบวกน้อยกว่า คาโถดก็แสดงว่าไดโอดถูกไบแอสกลับ</a:t>
            </a:r>
          </a:p>
        </p:txBody>
      </p:sp>
      <p:sp>
        <p:nvSpPr>
          <p:cNvPr id="8" name="TextBox 6"/>
          <p:cNvSpPr txBox="1"/>
          <p:nvPr/>
        </p:nvSpPr>
        <p:spPr>
          <a:xfrm>
            <a:off x="34834" y="6485274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90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 	โดยทั่วไปเราถือว่าขณะที่ไดโอดถูกไบแอสตรงเปรียบเสมือนว่าเกิดลัดวงจรตรงส่วนที่เป็นไดโอด ดังนั้น กระแสที่ไหลผ่านไดโอดจึงมีค่าสูงและถือว่าแรงดันคร่อมไดโอดเป็นศูนย์ แต่ขณะที่ไดโอดถูกไบแอสกลับเปรียบเสมือนว่าเป็นวงจรเปิดจะไม่มีกระแสไหลผ่านเลย และแรงดันคร่อมไดโอดจะมีค่าเท่ากับแรงดันไบแอสกลับที่ป้อนให้ไดโอด ไดโอดที่มีคุณสมบัติเช่นนี้เรียกว่า ไดโอดอุดมคติ (</a:t>
            </a:r>
            <a:r>
              <a:rPr lang="en-US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ideal </a:t>
            </a:r>
            <a:r>
              <a:rPr lang="en-US" dirty="0" err="1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dioed</a:t>
            </a:r>
            <a:r>
              <a:rPr lang="en-US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dirty="0" smtClean="0">
                <a:solidFill>
                  <a:srgbClr val="020A53"/>
                </a:solidFill>
                <a:latin typeface="Angsana New" pitchFamily="18" charset="-34"/>
                <a:cs typeface="Angsana New" pitchFamily="18" charset="-34"/>
              </a:rPr>
              <a:t>แต่สำหรับไดโอดที่มีใช้อยู่จริง ๆ ขณะที่ถูกไบแอสตรงจะมีกระแสไหลผ่านได้สูง และมีแรงดันคร่อมไดโอดเพียงเล็กน้อยอยู่ในช่วงประมาณ 0.1 ถึง 1.5 โวลท์ ส่วนขณะถูกไบแอสกลับจะมีกระแสไหลผ่านน้อยเพียงไม่กี่ไมโครแอมแปร์</a:t>
            </a:r>
            <a:endParaRPr lang="th-TH" dirty="0">
              <a:solidFill>
                <a:srgbClr val="020A53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797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ลักษณะสมบัติของไดโอดอุดมคติ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060848"/>
            <a:ext cx="4844328" cy="3170833"/>
          </a:xfrm>
        </p:spPr>
      </p:pic>
      <p:sp>
        <p:nvSpPr>
          <p:cNvPr id="6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7525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คุณลักษณะสมบัติระหว่างแรงดันและกระแสของไดโอด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เนื่องจากความต้านทานของตัวไดโอด ขึ้นอยู่กับทิศทางการไหลของกระแสไฟฟ้าดังนั้นจึงถือว่าสิ่งประดิษฐ์ไดโอดมีคุณสมบัติไม่เป็นเชิงเส้น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    	ลักษณะสมบัติระหว่างแรงดันและกระแสจะเป็นตัวแสดงให้เห็นความสัมพันธ์ของกระแสที่ไหลผ่านตัวไดโอด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ID)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กับคาแรงดันที่ตกคร่อมตัวไดโอด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VD)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ทั้งในทิศทางไบแอสตรงและไบแอสกลับดังรูป 5.4 ค่าของแรงดันที่คร่อมไดโอดจะมีค่าเป็นบวกเมื่อไบแอสตรง และเป็นลบเมื่อไบแอสกลับ</a:t>
            </a:r>
          </a:p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    	ลักษณะสมบัติทางด้านไบแอสตรงจะเริ่มมีกระแสไหลผ่านไดโอดเมื่อใส่แรงดันแก่ไดโอดด้วยค่าๆ หนึ่ง แรงดันนี้คือค่าแรงดันที่เราเรียกว่า แรงดันคัทอิน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cut in voltage)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ของไดโอด (โดยทั่วไปถือว่ากระแสเริ่มจะไหลได้จะต้องมีค่าประมาณ 1%  ของกระแสสูงสุดที่ไดโอดจะทนได้)</a:t>
            </a:r>
          </a:p>
          <a:p>
            <a:pPr marL="0" indent="0">
              <a:buNone/>
            </a:pPr>
            <a:endParaRPr lang="th-TH" dirty="0" smtClean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027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 	เส้นกราฟทางด้านไบแอสกลับเกือบจะทับกับแกน 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VD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เพราะว่ายังมีกระแสไหลได้อยู่บ้างแต่มีค่าน้อยมากกระแสส่วนนี้เรียกว่า กระแสอิ่มตัวย้อนกลับ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reverse saturation current)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และเมื่อเพิ่มแรงดันไบแอสกลับจะเกิดลักษณะพิเศษบางอย่างขึ้น คือจะเกิดกระแสไหลได้มากโดยที่แรงดันไม่เปลี่ยนแปลงและจะทำให้ไดโอดพัง จึงเรียกแรงดันนี้ว่า แรงดันพัง (</a:t>
            </a:r>
            <a:r>
              <a:rPr lang="en-US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breakdown voltage) </a:t>
            </a:r>
            <a:r>
              <a:rPr lang="th-TH" dirty="0" smtClean="0">
                <a:solidFill>
                  <a:srgbClr val="020A53"/>
                </a:solidFill>
                <a:latin typeface="AngsanaUPC" pitchFamily="18" charset="-34"/>
                <a:cs typeface="AngsanaUPC" pitchFamily="18" charset="-34"/>
              </a:rPr>
              <a:t>ดังนั้นในการใช้งานถ้าแรงดันด้านไบแอสกลับมีค่าเกินกว่า</a:t>
            </a:r>
            <a:endParaRPr lang="th-TH" dirty="0">
              <a:solidFill>
                <a:srgbClr val="020A53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2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169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088" y="548680"/>
            <a:ext cx="8208912" cy="563563"/>
          </a:xfrm>
        </p:spPr>
        <p:txBody>
          <a:bodyPr/>
          <a:lstStyle/>
          <a:p>
            <a:r>
              <a:rPr lang="th-TH" dirty="0" smtClean="0"/>
              <a:t>กราฟลักษณะสมบัติระหว่างแรงดันและกระแสของวงจรไบแอส</a:t>
            </a:r>
            <a:endParaRPr lang="th-T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276872"/>
            <a:ext cx="7306166" cy="2754784"/>
          </a:xfrm>
        </p:spPr>
      </p:pic>
      <p:sp>
        <p:nvSpPr>
          <p:cNvPr id="6" name="TextBox 6"/>
          <p:cNvSpPr txBox="1"/>
          <p:nvPr/>
        </p:nvSpPr>
        <p:spPr>
          <a:xfrm>
            <a:off x="34834" y="6457890"/>
            <a:ext cx="572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000" dirty="0">
                <a:hlinkClick r:id="rId3"/>
              </a:rPr>
              <a:t>http://www.star-circuit.com/article/main.html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493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7d">
  <a:themeElements>
    <a:clrScheme name="sample 3">
      <a:dk1>
        <a:srgbClr val="0066CC"/>
      </a:dk1>
      <a:lt1>
        <a:srgbClr val="B1E2FB"/>
      </a:lt1>
      <a:dk2>
        <a:srgbClr val="003399"/>
      </a:dk2>
      <a:lt2>
        <a:srgbClr val="FFFFFF"/>
      </a:lt2>
      <a:accent1>
        <a:srgbClr val="4BAAF1"/>
      </a:accent1>
      <a:accent2>
        <a:srgbClr val="91D969"/>
      </a:accent2>
      <a:accent3>
        <a:srgbClr val="AAADCA"/>
      </a:accent3>
      <a:accent4>
        <a:srgbClr val="97C1D6"/>
      </a:accent4>
      <a:accent5>
        <a:srgbClr val="B1D2F7"/>
      </a:accent5>
      <a:accent6>
        <a:srgbClr val="83C45E"/>
      </a:accent6>
      <a:hlink>
        <a:srgbClr val="85AEFF"/>
      </a:hlink>
      <a:folHlink>
        <a:srgbClr val="B9B9FF"/>
      </a:folHlink>
    </a:clrScheme>
    <a:fontScheme name="samp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9966FF"/>
        </a:dk1>
        <a:lt1>
          <a:srgbClr val="B6D1F6"/>
        </a:lt1>
        <a:dk2>
          <a:srgbClr val="660066"/>
        </a:dk2>
        <a:lt2>
          <a:srgbClr val="FFFFFF"/>
        </a:lt2>
        <a:accent1>
          <a:srgbClr val="6699FF"/>
        </a:accent1>
        <a:accent2>
          <a:srgbClr val="35C7B6"/>
        </a:accent2>
        <a:accent3>
          <a:srgbClr val="B8AAB8"/>
        </a:accent3>
        <a:accent4>
          <a:srgbClr val="9BB2D2"/>
        </a:accent4>
        <a:accent5>
          <a:srgbClr val="B8CAFF"/>
        </a:accent5>
        <a:accent6>
          <a:srgbClr val="2FB4A5"/>
        </a:accent6>
        <a:hlink>
          <a:srgbClr val="FFCC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2">
        <a:dk1>
          <a:srgbClr val="33CCCC"/>
        </a:dk1>
        <a:lt1>
          <a:srgbClr val="B6D1F6"/>
        </a:lt1>
        <a:dk2>
          <a:srgbClr val="006666"/>
        </a:dk2>
        <a:lt2>
          <a:srgbClr val="FFFFFF"/>
        </a:lt2>
        <a:accent1>
          <a:srgbClr val="33CCFF"/>
        </a:accent1>
        <a:accent2>
          <a:srgbClr val="6ABA42"/>
        </a:accent2>
        <a:accent3>
          <a:srgbClr val="AAB8B8"/>
        </a:accent3>
        <a:accent4>
          <a:srgbClr val="9BB2D2"/>
        </a:accent4>
        <a:accent5>
          <a:srgbClr val="ADE2FF"/>
        </a:accent5>
        <a:accent6>
          <a:srgbClr val="5FA83B"/>
        </a:accent6>
        <a:hlink>
          <a:srgbClr val="FF9900"/>
        </a:hlink>
        <a:folHlink>
          <a:srgbClr val="6289D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3">
        <a:dk1>
          <a:srgbClr val="0066CC"/>
        </a:dk1>
        <a:lt1>
          <a:srgbClr val="B1E2FB"/>
        </a:lt1>
        <a:dk2>
          <a:srgbClr val="003399"/>
        </a:dk2>
        <a:lt2>
          <a:srgbClr val="FFFFFF"/>
        </a:lt2>
        <a:accent1>
          <a:srgbClr val="4BAAF1"/>
        </a:accent1>
        <a:accent2>
          <a:srgbClr val="91D969"/>
        </a:accent2>
        <a:accent3>
          <a:srgbClr val="AAADCA"/>
        </a:accent3>
        <a:accent4>
          <a:srgbClr val="97C1D6"/>
        </a:accent4>
        <a:accent5>
          <a:srgbClr val="B1D2F7"/>
        </a:accent5>
        <a:accent6>
          <a:srgbClr val="83C45E"/>
        </a:accent6>
        <a:hlink>
          <a:srgbClr val="85AEFF"/>
        </a:hlink>
        <a:folHlink>
          <a:srgbClr val="B9B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cdb2004137d</Template>
  <TotalTime>137</TotalTime>
  <Words>261</Words>
  <Application>Microsoft Office PowerPoint</Application>
  <PresentationFormat>นำเสนอทางหน้าจอ (4:3)</PresentationFormat>
  <Paragraphs>89</Paragraphs>
  <Slides>29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29</vt:i4>
      </vt:variant>
    </vt:vector>
  </HeadingPairs>
  <TitlesOfParts>
    <vt:vector size="30" baseType="lpstr">
      <vt:lpstr>cdb2004137d</vt:lpstr>
      <vt:lpstr>บทที่ 3 คุณลักษณะของไดโอด</vt:lpstr>
      <vt:lpstr>ชนิดของไดโอด</vt:lpstr>
      <vt:lpstr>งานนำเสนอ PowerPoint</vt:lpstr>
      <vt:lpstr>ลักษณะสมบัติของไดโอด</vt:lpstr>
      <vt:lpstr>งานนำเสนอ PowerPoint</vt:lpstr>
      <vt:lpstr>ลักษณะสมบัติของไดโอดอุดมคติ</vt:lpstr>
      <vt:lpstr>คุณลักษณะสมบัติระหว่างแรงดันและกระแสของไดโอด</vt:lpstr>
      <vt:lpstr>งานนำเสนอ PowerPoint</vt:lpstr>
      <vt:lpstr>กราฟลักษณะสมบัติระหว่างแรงดันและกระแสของวงจรไบแอส</vt:lpstr>
      <vt:lpstr>เปรียบเทียบลักษณะสมบัติของซิลิกอนและเยอรมันเนียมไดโอด</vt:lpstr>
      <vt:lpstr>ผลกระทบของอุณหภูมิ (Temperature Effects)</vt:lpstr>
      <vt:lpstr>ความต้านทานในไดโอด</vt:lpstr>
      <vt:lpstr>แสดงค่าความต้านทานไดโอดทางไฟตรง</vt:lpstr>
      <vt:lpstr>งานนำเสนอ PowerPoint</vt:lpstr>
      <vt:lpstr>งานนำเสนอ PowerPoint</vt:lpstr>
      <vt:lpstr>งานนำเสนอ PowerPoint</vt:lpstr>
      <vt:lpstr>การพังในตัวไดโอด</vt:lpstr>
      <vt:lpstr>งานนำเสนอ PowerPoint</vt:lpstr>
      <vt:lpstr>ซีเนอร์ไดโอด (Zener diode) </vt:lpstr>
      <vt:lpstr>งานนำเสนอ PowerPoint</vt:lpstr>
      <vt:lpstr>งานนำเสนอ PowerPoint</vt:lpstr>
      <vt:lpstr>ทันเนลไดโอด (Tunnel diode) </vt:lpstr>
      <vt:lpstr>งานนำเสนอ PowerPoint</vt:lpstr>
      <vt:lpstr>ไดโอดเปล่งแสง (light-emitting diode)</vt:lpstr>
      <vt:lpstr>งานนำเสนอ PowerPoint</vt:lpstr>
      <vt:lpstr>งานนำเสนอ PowerPoint</vt:lpstr>
      <vt:lpstr>โฟโต้ไดโอด (Photo diode)</vt:lpstr>
      <vt:lpstr>งานนำเสนอ PowerPoint</vt:lpstr>
      <vt:lpstr>บทสรุป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3 คุณลักษณะของไดโอด</dc:title>
  <dc:creator>Corporate Edition</dc:creator>
  <cp:lastModifiedBy>bosszi</cp:lastModifiedBy>
  <cp:revision>23</cp:revision>
  <dcterms:created xsi:type="dcterms:W3CDTF">2013-06-16T08:54:01Z</dcterms:created>
  <dcterms:modified xsi:type="dcterms:W3CDTF">2015-08-26T12:40:38Z</dcterms:modified>
</cp:coreProperties>
</file>